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9" r:id="rId4"/>
    <p:sldId id="272" r:id="rId5"/>
    <p:sldId id="273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74" r:id="rId14"/>
    <p:sldId id="265" r:id="rId15"/>
    <p:sldId id="266" r:id="rId16"/>
    <p:sldId id="287" r:id="rId17"/>
    <p:sldId id="286" r:id="rId18"/>
    <p:sldId id="267" r:id="rId19"/>
    <p:sldId id="276" r:id="rId20"/>
    <p:sldId id="27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862C9-3F1E-451A-90FC-5E4772A03C88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FDC89-1D6D-4B56-AEBF-915A78D0B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1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6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1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7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3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95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2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2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0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6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4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AA69A-E740-4EE8-BC6B-62F6B67A0CD6}" type="datetimeFigureOut">
              <a:rPr lang="en-GB" smtClean="0"/>
              <a:t>30/01/2016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0C2E-F9C8-40BB-998C-74C965DCF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1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riskscore.diabetes.org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alexandrasurger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exandrasurgery.com/website/F85675/files/fotor_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1" y="1700808"/>
            <a:ext cx="7123719" cy="39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Patient Participation Group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Saturday 30 January 2016</a:t>
            </a:r>
          </a:p>
          <a:p>
            <a:r>
              <a:rPr lang="en-GB" sz="4800" dirty="0" smtClean="0">
                <a:solidFill>
                  <a:srgbClr val="0000FF"/>
                </a:solidFill>
              </a:rPr>
              <a:t>DIABETES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51885"/>
            <a:ext cx="1905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6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 about it and why (3)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Based on standards set out for professionals 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239">
            <a:off x="1847338" y="2227857"/>
            <a:ext cx="2881313" cy="4081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75">
            <a:off x="4761571" y="2227857"/>
            <a:ext cx="2890838" cy="40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4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 about it and why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Medical research showed: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[1] UKPDS study</a:t>
            </a:r>
            <a:br>
              <a:rPr lang="en-GB" sz="1600" dirty="0" smtClean="0"/>
            </a:br>
            <a:r>
              <a:rPr lang="en-GB" sz="1600" dirty="0" smtClean="0"/>
              <a:t>[2] Oxford review of 40 trials</a:t>
            </a:r>
            <a:br>
              <a:rPr lang="en-GB" sz="1600" dirty="0" smtClean="0"/>
            </a:br>
            <a:r>
              <a:rPr lang="en-GB" sz="1600" dirty="0" smtClean="0"/>
              <a:t>[3] Multi risk factor intervention trial</a:t>
            </a:r>
            <a:endParaRPr lang="en-GB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2876"/>
              </p:ext>
            </p:extLst>
          </p:nvPr>
        </p:nvGraphicFramePr>
        <p:xfrm>
          <a:off x="1524000" y="2279888"/>
          <a:ext cx="6096000" cy="2839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Benefit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Lower HbA1c by 1%</a:t>
                      </a:r>
                    </a:p>
                    <a:p>
                      <a:r>
                        <a:rPr lang="en-GB" dirty="0" smtClean="0"/>
                        <a:t>[1]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Lower</a:t>
                      </a:r>
                      <a:r>
                        <a:rPr lang="en-GB" baseline="0" dirty="0" smtClean="0"/>
                        <a:t> risk of diabetes related death by 21%</a:t>
                      </a:r>
                    </a:p>
                    <a:p>
                      <a:r>
                        <a:rPr lang="en-GB" baseline="0" dirty="0" smtClean="0"/>
                        <a:t>Lower risk of micro-vascular complications by 37%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Lower</a:t>
                      </a:r>
                      <a:r>
                        <a:rPr lang="en-GB" baseline="0" dirty="0" smtClean="0"/>
                        <a:t> BP by 10 mmHg</a:t>
                      </a:r>
                    </a:p>
                    <a:p>
                      <a:r>
                        <a:rPr lang="en-GB" baseline="0" dirty="0" smtClean="0"/>
                        <a:t>[2]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Lower risk of death</a:t>
                      </a:r>
                      <a:r>
                        <a:rPr lang="en-GB" baseline="0" dirty="0" smtClean="0"/>
                        <a:t> by 11-17%</a:t>
                      </a:r>
                    </a:p>
                    <a:p>
                      <a:r>
                        <a:rPr lang="en-GB" baseline="0" dirty="0" smtClean="0"/>
                        <a:t>Lower risk of stroke by 27%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Lower Cholesterol by 1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mmol</a:t>
                      </a:r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[3]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Lower risk of coronary disease by 50%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24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 about it and why 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Expert Patient Programme (EPP)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7215188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others get it too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don’t have diabetes at present</a:t>
            </a:r>
          </a:p>
          <a:p>
            <a:endParaRPr lang="en-GB" dirty="0"/>
          </a:p>
          <a:p>
            <a:r>
              <a:rPr lang="en-GB" dirty="0" smtClean="0"/>
              <a:t>Your family/ friends don’t have diabetes now</a:t>
            </a:r>
          </a:p>
          <a:p>
            <a:endParaRPr lang="en-GB" dirty="0"/>
          </a:p>
          <a:p>
            <a:r>
              <a:rPr lang="en-GB" dirty="0" smtClean="0"/>
              <a:t>You had transient diabetes during pregnancy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Will you/ they become diabetic later?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9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others get it too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Pre-diabetes (IFG, impaired fasting glycaemia/ IGT, impaired glucose tolerance)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Research in UK: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35.3%</a:t>
            </a:r>
            <a:r>
              <a:rPr lang="en-GB" dirty="0" smtClean="0"/>
              <a:t> adults have Pre-diabetes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5-10%</a:t>
            </a:r>
            <a:r>
              <a:rPr lang="en-GB" dirty="0" smtClean="0"/>
              <a:t> will develop Type 2 diabetes every year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18881"/>
              </p:ext>
            </p:extLst>
          </p:nvPr>
        </p:nvGraphicFramePr>
        <p:xfrm>
          <a:off x="1524000" y="2673712"/>
          <a:ext cx="6096000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Normal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Pre-diabetes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Diabetes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HbA1c</a:t>
                      </a:r>
                      <a:r>
                        <a:rPr lang="en-GB" baseline="0" dirty="0" smtClean="0"/>
                        <a:t> (</a:t>
                      </a:r>
                      <a:r>
                        <a:rPr lang="en-GB" baseline="0" dirty="0" err="1" smtClean="0"/>
                        <a:t>mmol</a:t>
                      </a:r>
                      <a:r>
                        <a:rPr lang="en-GB" baseline="0" dirty="0" smtClean="0"/>
                        <a:t>/</a:t>
                      </a:r>
                      <a:r>
                        <a:rPr lang="en-GB" baseline="0" dirty="0" err="1" smtClean="0"/>
                        <a:t>mol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</a:t>
                      </a:r>
                      <a:r>
                        <a:rPr lang="en-GB" baseline="0" dirty="0" smtClean="0"/>
                        <a:t> or lower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42-47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</a:t>
                      </a:r>
                      <a:r>
                        <a:rPr lang="en-GB" baseline="0" dirty="0" smtClean="0"/>
                        <a:t> or higher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HbA1c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5.9 or lower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6.0-6.4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6.5 or higher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26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others get it too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Alexandra Surgery</a:t>
            </a:r>
            <a:br>
              <a:rPr lang="en-GB" dirty="0" smtClean="0"/>
            </a:br>
            <a:r>
              <a:rPr lang="en-GB" sz="2400" dirty="0" smtClean="0"/>
              <a:t>Pre-diabetes may have no symptoms, only show up if tested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Risk of getting diabetes:</a:t>
            </a:r>
            <a:br>
              <a:rPr lang="en-GB" dirty="0" smtClean="0"/>
            </a:br>
            <a:r>
              <a:rPr lang="en-GB" dirty="0">
                <a:hlinkClick r:id="rId2"/>
              </a:rPr>
              <a:t>http://riskscore.diabetes.org.uk/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1. no we cannot change, e.g. age</a:t>
            </a:r>
            <a:br>
              <a:rPr lang="en-GB" dirty="0" smtClean="0"/>
            </a:br>
            <a:r>
              <a:rPr lang="en-GB" dirty="0" smtClean="0"/>
              <a:t>2. </a:t>
            </a:r>
            <a:r>
              <a:rPr lang="en-GB" b="1" u="sng" dirty="0" smtClean="0"/>
              <a:t>yes we can</a:t>
            </a:r>
            <a:r>
              <a:rPr lang="en-GB" dirty="0" smtClean="0"/>
              <a:t> do something about, e.g. girth</a:t>
            </a:r>
            <a:br>
              <a:rPr lang="en-GB" dirty="0" smtClean="0"/>
            </a:b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04002"/>
              </p:ext>
            </p:extLst>
          </p:nvPr>
        </p:nvGraphicFramePr>
        <p:xfrm>
          <a:off x="1524000" y="2492896"/>
          <a:ext cx="6096000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</a:t>
                      </a:r>
                      <a:r>
                        <a:rPr lang="en-GB" baseline="0" dirty="0" smtClean="0"/>
                        <a:t> 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 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 2016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750543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82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others get it too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Risk factors for diabetes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Overweight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Large waist (women over 31 in, men over 37 in)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Afro-Caribbean, Black African, Chinese, South Asian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Age over 40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Parent, brother or sister with diabetes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History of high blood pressure, heart attack, stroke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History of polycystic ovaries, gestational diabetes, baby over 10 lb (4.5 kg)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History of schizophrenia, bipolar illness, depression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09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others get it too 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Gestational diabetes</a:t>
            </a:r>
          </a:p>
          <a:p>
            <a:pPr lvl="1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trimester of pregnancy</a:t>
            </a:r>
          </a:p>
          <a:p>
            <a:pPr lvl="1"/>
            <a:r>
              <a:rPr lang="en-GB" dirty="0" smtClean="0"/>
              <a:t>18% pregnant women in England &amp; Wales</a:t>
            </a:r>
          </a:p>
          <a:p>
            <a:pPr lvl="1"/>
            <a:r>
              <a:rPr lang="en-GB" dirty="0" smtClean="0"/>
              <a:t>usually disappear after birth</a:t>
            </a:r>
          </a:p>
          <a:p>
            <a:pPr lvl="1"/>
            <a:r>
              <a:rPr lang="en-GB" dirty="0" smtClean="0"/>
              <a:t>more likely to develop Type 2 diabetes later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78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others get it too (6)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Prevention of diabetes: Lifestyle changes</a:t>
            </a:r>
          </a:p>
          <a:p>
            <a:r>
              <a:rPr lang="en-GB" dirty="0" smtClean="0"/>
              <a:t>Healthy balanced diet</a:t>
            </a:r>
          </a:p>
          <a:p>
            <a:r>
              <a:rPr lang="en-GB" dirty="0" smtClean="0"/>
              <a:t>Physically active</a:t>
            </a:r>
          </a:p>
          <a:p>
            <a:r>
              <a:rPr lang="en-GB" dirty="0" smtClean="0"/>
              <a:t>Avoid over-weight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86" y="2708920"/>
            <a:ext cx="4382770" cy="3484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97152"/>
            <a:ext cx="365967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7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solidFill>
                  <a:srgbClr val="0000FF"/>
                </a:solidFill>
              </a:rPr>
              <a:t>DIABETES: FINDING A WAY FORWARD TOGETHER</a:t>
            </a:r>
            <a:endParaRPr lang="en-GB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7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Welcome &amp; Introductions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Thank you for joining us today</a:t>
            </a:r>
          </a:p>
          <a:p>
            <a:r>
              <a:rPr lang="en-GB" dirty="0" smtClean="0"/>
              <a:t>A warm welcome to:</a:t>
            </a:r>
          </a:p>
          <a:p>
            <a:pPr lvl="1"/>
            <a:r>
              <a:rPr lang="en-GB" dirty="0"/>
              <a:t>patients attending </a:t>
            </a:r>
            <a:r>
              <a:rPr lang="en-GB" dirty="0" smtClean="0"/>
              <a:t>the PPG for </a:t>
            </a:r>
            <a:r>
              <a:rPr lang="en-GB" dirty="0"/>
              <a:t>the first </a:t>
            </a:r>
            <a:r>
              <a:rPr lang="en-GB" dirty="0" smtClean="0"/>
              <a:t>time</a:t>
            </a:r>
            <a:endParaRPr lang="en-GB" dirty="0"/>
          </a:p>
          <a:p>
            <a:pPr lvl="1"/>
            <a:r>
              <a:rPr lang="en-GB" dirty="0" smtClean="0"/>
              <a:t>members from Grosvenor Road Surgery PPG (following our merger)</a:t>
            </a:r>
          </a:p>
          <a:p>
            <a:pPr lvl="1"/>
            <a:r>
              <a:rPr lang="en-GB" dirty="0" smtClean="0"/>
              <a:t>guest from health service in Turkey</a:t>
            </a:r>
          </a:p>
          <a:p>
            <a:r>
              <a:rPr lang="en-GB" dirty="0" smtClean="0"/>
              <a:t>Apologies from those who are unable to make it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08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discussion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" y="3855600"/>
            <a:ext cx="2654300" cy="2239264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266928" cy="4525963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How can our team ensure you receive the check ups</a:t>
            </a:r>
            <a:r>
              <a:rPr lang="en-GB" dirty="0" smtClean="0">
                <a:solidFill>
                  <a:srgbClr val="0000FF"/>
                </a:solidFill>
              </a:rPr>
              <a:t>?</a:t>
            </a:r>
            <a:r>
              <a:rPr lang="en-GB" dirty="0">
                <a:solidFill>
                  <a:srgbClr val="0000FF"/>
                </a:solidFill>
              </a:rPr>
              <a:t/>
            </a:r>
            <a:br>
              <a:rPr lang="en-GB" dirty="0">
                <a:solidFill>
                  <a:srgbClr val="0000FF"/>
                </a:solidFill>
              </a:rPr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31177"/>
            <a:ext cx="5070634" cy="30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94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Healthy eating in practice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Millets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2420888"/>
            <a:ext cx="60579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98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600" b="1" dirty="0" smtClean="0"/>
              <a:t>Nutrition composition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dirty="0" smtClean="0"/>
              <a:t>10.5</a:t>
            </a:r>
            <a:r>
              <a:rPr lang="en-GB" sz="3600" dirty="0"/>
              <a:t>% </a:t>
            </a:r>
            <a:r>
              <a:rPr lang="en-GB" sz="3600" dirty="0" smtClean="0"/>
              <a:t>protein, </a:t>
            </a:r>
            <a:r>
              <a:rPr lang="en-GB" sz="3600" dirty="0"/>
              <a:t>3.6% fat, 68.8% </a:t>
            </a:r>
            <a:r>
              <a:rPr lang="en-GB" sz="3600" dirty="0" smtClean="0"/>
              <a:t>carbohydrate. </a:t>
            </a:r>
            <a:br>
              <a:rPr lang="en-GB" sz="3600" dirty="0" smtClean="0"/>
            </a:br>
            <a:r>
              <a:rPr lang="en-GB" sz="3600" dirty="0" smtClean="0"/>
              <a:t>398 </a:t>
            </a:r>
            <a:r>
              <a:rPr lang="en-GB" sz="3600" dirty="0"/>
              <a:t>kcal/100 g energy.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Total </a:t>
            </a:r>
            <a:r>
              <a:rPr lang="en-GB" sz="3600" dirty="0"/>
              <a:t>dietary fibre content </a:t>
            </a:r>
            <a:r>
              <a:rPr lang="en-GB" sz="3600" dirty="0" smtClean="0"/>
              <a:t>(</a:t>
            </a:r>
            <a:r>
              <a:rPr lang="en-GB" sz="3600" dirty="0"/>
              <a:t>12.6%) including soluble (4.2%) and insoluble (8.4%) fractions</a:t>
            </a:r>
            <a:r>
              <a:rPr lang="en-GB" sz="3600" dirty="0" smtClean="0"/>
              <a:t>.</a:t>
            </a:r>
            <a:br>
              <a:rPr lang="en-GB" sz="3600" dirty="0" smtClean="0"/>
            </a:br>
            <a:endParaRPr lang="en-GB" sz="3600" dirty="0"/>
          </a:p>
          <a:p>
            <a:r>
              <a:rPr lang="en-GB" sz="3600" b="1" dirty="0" smtClean="0"/>
              <a:t>Effect (after 28 days)</a:t>
            </a:r>
            <a:br>
              <a:rPr lang="en-GB" sz="3600" b="1" dirty="0" smtClean="0"/>
            </a:br>
            <a:r>
              <a:rPr lang="en-GB" sz="3600" dirty="0" smtClean="0"/>
              <a:t>Glucose </a:t>
            </a:r>
            <a:r>
              <a:rPr lang="en-GB" sz="3600" dirty="0" smtClean="0">
                <a:sym typeface="Wingdings"/>
              </a:rPr>
              <a:t>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LDL cholesterol </a:t>
            </a:r>
            <a:r>
              <a:rPr lang="en-GB" sz="3600" dirty="0" smtClean="0">
                <a:sym typeface="Wingdings"/>
              </a:rPr>
              <a:t>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4100" dirty="0" smtClean="0"/>
              <a:t/>
            </a:r>
            <a:br>
              <a:rPr lang="en-GB" sz="4100" dirty="0" smtClean="0"/>
            </a:br>
            <a:r>
              <a:rPr lang="en-GB" sz="1800" dirty="0" err="1" smtClean="0"/>
              <a:t>Glycemic</a:t>
            </a:r>
            <a:r>
              <a:rPr lang="en-GB" sz="1800" dirty="0" smtClean="0"/>
              <a:t> </a:t>
            </a:r>
            <a:r>
              <a:rPr lang="en-GB" sz="1800" dirty="0"/>
              <a:t>index and significance of barnyard millet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(</a:t>
            </a:r>
            <a:r>
              <a:rPr lang="en-GB" sz="1800" dirty="0" err="1"/>
              <a:t>Echinochloa</a:t>
            </a:r>
            <a:r>
              <a:rPr lang="en-GB" sz="1800" dirty="0"/>
              <a:t> </a:t>
            </a:r>
            <a:r>
              <a:rPr lang="en-GB" sz="1800" dirty="0" err="1"/>
              <a:t>frumentacae</a:t>
            </a:r>
            <a:r>
              <a:rPr lang="en-GB" sz="1800" dirty="0"/>
              <a:t>) in type II diabetics.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err="1" smtClean="0"/>
              <a:t>Ugare</a:t>
            </a:r>
            <a:r>
              <a:rPr lang="en-GB" sz="1800" dirty="0" smtClean="0"/>
              <a:t> R, </a:t>
            </a:r>
            <a:r>
              <a:rPr lang="en-GB" sz="1800" dirty="0" err="1"/>
              <a:t>Chimmad</a:t>
            </a:r>
            <a:r>
              <a:rPr lang="en-GB" sz="1800" dirty="0"/>
              <a:t> </a:t>
            </a:r>
            <a:r>
              <a:rPr lang="en-GB" sz="1800" dirty="0" smtClean="0"/>
              <a:t>B, </a:t>
            </a:r>
            <a:r>
              <a:rPr lang="en-GB" sz="1800" dirty="0" err="1"/>
              <a:t>Naik</a:t>
            </a:r>
            <a:r>
              <a:rPr lang="en-GB" sz="1800" dirty="0"/>
              <a:t> </a:t>
            </a:r>
            <a:r>
              <a:rPr lang="en-GB" sz="1800" dirty="0" smtClean="0"/>
              <a:t>R, </a:t>
            </a:r>
            <a:r>
              <a:rPr lang="en-GB" sz="1800" dirty="0" err="1"/>
              <a:t>Bharati</a:t>
            </a:r>
            <a:r>
              <a:rPr lang="en-GB" sz="1800" dirty="0"/>
              <a:t> </a:t>
            </a:r>
            <a:r>
              <a:rPr lang="en-GB" sz="1800" dirty="0" smtClean="0"/>
              <a:t>P, </a:t>
            </a:r>
            <a:r>
              <a:rPr lang="en-GB" sz="1800" dirty="0" err="1"/>
              <a:t>Itagi</a:t>
            </a:r>
            <a:r>
              <a:rPr lang="en-GB" sz="1800" dirty="0"/>
              <a:t> </a:t>
            </a:r>
            <a:r>
              <a:rPr lang="en-GB" sz="1800" dirty="0" smtClean="0"/>
              <a:t>S. </a:t>
            </a:r>
            <a:br>
              <a:rPr lang="en-GB" sz="1800" dirty="0" smtClean="0"/>
            </a:br>
            <a:r>
              <a:rPr lang="en-GB" sz="1800" dirty="0" smtClean="0"/>
              <a:t>J </a:t>
            </a:r>
            <a:r>
              <a:rPr lang="en-GB" sz="1800" dirty="0"/>
              <a:t>Food </a:t>
            </a:r>
            <a:r>
              <a:rPr lang="en-GB" sz="1800" dirty="0" err="1"/>
              <a:t>Sci</a:t>
            </a:r>
            <a:r>
              <a:rPr lang="en-GB" sz="1800" dirty="0"/>
              <a:t> Technol. 2014 Feb;51(2):</a:t>
            </a:r>
            <a:r>
              <a:rPr lang="en-GB" sz="1800" dirty="0" smtClean="0"/>
              <a:t>392-5.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41" y="3618804"/>
            <a:ext cx="3591099" cy="261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9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Programme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Part 1</a:t>
            </a:r>
          </a:p>
          <a:p>
            <a:r>
              <a:rPr lang="en-GB" dirty="0" smtClean="0"/>
              <a:t>Diabetes – the problem</a:t>
            </a:r>
          </a:p>
          <a:p>
            <a:pPr lvl="1"/>
            <a:r>
              <a:rPr lang="en-GB" dirty="0" smtClean="0"/>
              <a:t>How big is the problem?</a:t>
            </a:r>
          </a:p>
          <a:p>
            <a:pPr lvl="1"/>
            <a:r>
              <a:rPr lang="en-GB" dirty="0" smtClean="0"/>
              <a:t>What we are doing about it, and why</a:t>
            </a:r>
          </a:p>
          <a:p>
            <a:pPr lvl="1"/>
            <a:r>
              <a:rPr lang="en-GB" dirty="0" smtClean="0"/>
              <a:t>Will others get it too? (the answer is Yes)</a:t>
            </a:r>
          </a:p>
          <a:p>
            <a:pPr marL="0" indent="0">
              <a:buNone/>
            </a:pPr>
            <a:r>
              <a:rPr lang="en-GB" dirty="0" smtClean="0"/>
              <a:t>Part 2</a:t>
            </a:r>
          </a:p>
          <a:p>
            <a:r>
              <a:rPr lang="en-GB" dirty="0" smtClean="0"/>
              <a:t>Healthy eating in practice</a:t>
            </a:r>
          </a:p>
          <a:p>
            <a:r>
              <a:rPr lang="en-GB" dirty="0" smtClean="0"/>
              <a:t>Discussion about our services</a:t>
            </a:r>
          </a:p>
        </p:txBody>
      </p:sp>
    </p:spTree>
    <p:extLst>
      <p:ext uri="{BB962C8B-B14F-4D97-AF65-F5344CB8AC3E}">
        <p14:creationId xmlns:p14="http://schemas.microsoft.com/office/powerpoint/2010/main" val="37643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Please note: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Keep comments constructive</a:t>
            </a:r>
          </a:p>
          <a:p>
            <a:r>
              <a:rPr lang="en-GB" dirty="0" smtClean="0"/>
              <a:t>Feel free to make notes, or take snapshots of the slides</a:t>
            </a:r>
          </a:p>
          <a:p>
            <a:r>
              <a:rPr lang="en-GB" dirty="0" smtClean="0"/>
              <a:t>Slides on </a:t>
            </a:r>
            <a:r>
              <a:rPr lang="en-GB" dirty="0" smtClean="0">
                <a:hlinkClick r:id="rId2"/>
              </a:rPr>
              <a:t>www.alexandrasurgery.com</a:t>
            </a:r>
            <a:r>
              <a:rPr lang="en-GB" dirty="0" smtClean="0"/>
              <a:t> and on Facebook </a:t>
            </a:r>
          </a:p>
          <a:p>
            <a:r>
              <a:rPr lang="en-GB" dirty="0" smtClean="0"/>
              <a:t>Welcome to take photos of the meeting, but please respect others before you publish in any media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21" y="3789040"/>
            <a:ext cx="417195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9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Part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solidFill>
                  <a:srgbClr val="0000FF"/>
                </a:solidFill>
              </a:rPr>
              <a:t>DIABETES: THE PROBLEM</a:t>
            </a:r>
          </a:p>
        </p:txBody>
      </p:sp>
    </p:spTree>
    <p:extLst>
      <p:ext uri="{BB962C8B-B14F-4D97-AF65-F5344CB8AC3E}">
        <p14:creationId xmlns:p14="http://schemas.microsoft.com/office/powerpoint/2010/main" val="140002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big is the problem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Increasing number of people with diabetes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98626"/>
              </p:ext>
            </p:extLst>
          </p:nvPr>
        </p:nvGraphicFramePr>
        <p:xfrm>
          <a:off x="2364432" y="2564904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2025</a:t>
                      </a:r>
                      <a:r>
                        <a:rPr lang="en-GB" baseline="0" dirty="0" smtClean="0"/>
                        <a:t> (projected)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1,400,000</a:t>
                      </a:r>
                    </a:p>
                    <a:p>
                      <a:pPr algn="ctr"/>
                      <a:r>
                        <a:rPr lang="en-GB" dirty="0" smtClean="0"/>
                        <a:t>(2.4%)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3,453,034</a:t>
                      </a:r>
                    </a:p>
                    <a:p>
                      <a:pPr algn="ctr"/>
                      <a:r>
                        <a:rPr lang="en-GB" dirty="0" smtClean="0"/>
                        <a:t>(5.3%)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5,000,000</a:t>
                      </a:r>
                    </a:p>
                    <a:p>
                      <a:pPr algn="ctr"/>
                      <a:r>
                        <a:rPr lang="en-GB" dirty="0" smtClean="0"/>
                        <a:t>(7.2%)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549,000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07774"/>
              </p:ext>
            </p:extLst>
          </p:nvPr>
        </p:nvGraphicFramePr>
        <p:xfrm>
          <a:off x="2411760" y="4794344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171,000,000</a:t>
                      </a:r>
                    </a:p>
                    <a:p>
                      <a:pPr algn="ctr"/>
                      <a:r>
                        <a:rPr lang="en-GB" dirty="0" smtClean="0"/>
                        <a:t>(2.8%)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366,000,000</a:t>
                      </a:r>
                    </a:p>
                    <a:p>
                      <a:pPr algn="ctr"/>
                      <a:r>
                        <a:rPr lang="en-GB" dirty="0" smtClean="0"/>
                        <a:t>(4.4%)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8" y="4558248"/>
            <a:ext cx="146304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1" y="2390904"/>
            <a:ext cx="1466571" cy="18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7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big is the problem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Alexandra Surgery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35475"/>
              </p:ext>
            </p:extLst>
          </p:nvPr>
        </p:nvGraphicFramePr>
        <p:xfrm>
          <a:off x="1524000" y="371703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17806"/>
              </p:ext>
            </p:extLst>
          </p:nvPr>
        </p:nvGraphicFramePr>
        <p:xfrm>
          <a:off x="1524000" y="52076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10-19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20-29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30-39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40-49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50-59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60-69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70-79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80-89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90-99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100+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15936"/>
              </p:ext>
            </p:extLst>
          </p:nvPr>
        </p:nvGraphicFramePr>
        <p:xfrm>
          <a:off x="1524000" y="2204864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Registered</a:t>
                      </a:r>
                      <a:r>
                        <a:rPr lang="en-GB" baseline="0" dirty="0" smtClean="0"/>
                        <a:t> patients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Diabetes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6,367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366</a:t>
                      </a:r>
                    </a:p>
                    <a:p>
                      <a:pPr algn="ctr"/>
                      <a:r>
                        <a:rPr lang="en-GB" dirty="0" smtClean="0"/>
                        <a:t>(5.7%)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86" y="3660548"/>
            <a:ext cx="405714" cy="848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93" y="3657691"/>
            <a:ext cx="337143" cy="8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0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 about it and why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Alexandra Surgery looks after patients with:</a:t>
            </a:r>
          </a:p>
          <a:p>
            <a:r>
              <a:rPr lang="en-GB" dirty="0" smtClean="0"/>
              <a:t>Type 1 diabetes</a:t>
            </a:r>
          </a:p>
          <a:p>
            <a:r>
              <a:rPr lang="en-GB" dirty="0" smtClean="0"/>
              <a:t>Type 2 diabetes	</a:t>
            </a:r>
            <a:r>
              <a:rPr lang="en-GB" b="1" dirty="0" smtClean="0"/>
              <a:t>	</a:t>
            </a:r>
            <a:r>
              <a:rPr lang="en-GB" dirty="0" smtClean="0"/>
              <a:t>life long conditions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Gestational diabetes</a:t>
            </a:r>
          </a:p>
          <a:p>
            <a:r>
              <a:rPr lang="en-GB" dirty="0" smtClean="0"/>
              <a:t>Pre-diabetes 			may become Type 2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4454272" y="2348880"/>
            <a:ext cx="45719" cy="8640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29" y="3984923"/>
            <a:ext cx="555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60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 about it and why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at least annually: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Support: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678006"/>
              </p:ext>
            </p:extLst>
          </p:nvPr>
        </p:nvGraphicFramePr>
        <p:xfrm>
          <a:off x="1524000" y="2132856"/>
          <a:ext cx="6096000" cy="202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HbA1c blood test</a:t>
                      </a:r>
                      <a:br>
                        <a:rPr lang="en-GB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more reliable than glucose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Kidney function blood test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Blood pressure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Urine albumin test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Cholesterol blood test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Feet examination: skin, blood circulation, nerve function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Eye screening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Weight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66094"/>
              </p:ext>
            </p:extLst>
          </p:nvPr>
        </p:nvGraphicFramePr>
        <p:xfrm>
          <a:off x="1524000" y="433270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Smoking cessation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Individual targets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Medication</a:t>
                      </a:r>
                      <a:r>
                        <a:rPr lang="en-GB" baseline="0" dirty="0" smtClean="0"/>
                        <a:t> review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Education course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Related</a:t>
                      </a:r>
                      <a:r>
                        <a:rPr lang="en-GB" baseline="0" dirty="0" smtClean="0"/>
                        <a:t> issues (impotence)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Referral for specific problems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93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694</Words>
  <Application>Microsoft Office PowerPoint</Application>
  <PresentationFormat>On-screen Show (4:3)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Patient Participation Group</vt:lpstr>
      <vt:lpstr>Welcome &amp; Introductions</vt:lpstr>
      <vt:lpstr>Programme</vt:lpstr>
      <vt:lpstr>Please note:</vt:lpstr>
      <vt:lpstr>Part 1</vt:lpstr>
      <vt:lpstr>How big is the problem (1)</vt:lpstr>
      <vt:lpstr>How big is the problem (2)</vt:lpstr>
      <vt:lpstr>What we do about it and why (1)</vt:lpstr>
      <vt:lpstr>What we do about it and why (2)</vt:lpstr>
      <vt:lpstr>What we do about it and why (3)</vt:lpstr>
      <vt:lpstr>What we do about it and why (4)</vt:lpstr>
      <vt:lpstr>What we do about it and why (5)</vt:lpstr>
      <vt:lpstr>Will others get it too (1)</vt:lpstr>
      <vt:lpstr>Will others get it too (2)</vt:lpstr>
      <vt:lpstr>Will others get it too (3)</vt:lpstr>
      <vt:lpstr>Will others get it too (4)</vt:lpstr>
      <vt:lpstr>Will others get it too (5)</vt:lpstr>
      <vt:lpstr>Will others get it too (6)</vt:lpstr>
      <vt:lpstr>Part 2</vt:lpstr>
      <vt:lpstr>Group discussion</vt:lpstr>
      <vt:lpstr>Healthy eating in practice </vt:lpstr>
      <vt:lpstr>Millets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Participation Group</dc:title>
  <dc:creator>emis2000 emis</dc:creator>
  <cp:lastModifiedBy>Stephen Hiew</cp:lastModifiedBy>
  <cp:revision>93</cp:revision>
  <dcterms:created xsi:type="dcterms:W3CDTF">2016-01-26T13:08:45Z</dcterms:created>
  <dcterms:modified xsi:type="dcterms:W3CDTF">2016-01-30T02:36:22Z</dcterms:modified>
</cp:coreProperties>
</file>